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68" r:id="rId14"/>
    <p:sldId id="272" r:id="rId15"/>
    <p:sldId id="274" r:id="rId16"/>
    <p:sldId id="273" r:id="rId17"/>
    <p:sldId id="276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8"/>
  </p:normalViewPr>
  <p:slideViewPr>
    <p:cSldViewPr snapToGrid="0">
      <p:cViewPr varScale="1">
        <p:scale>
          <a:sx n="106" d="100"/>
          <a:sy n="106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9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1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5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3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5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4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0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1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y-C4/SysML_Assignm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y-C4/SysML_Assignme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82D7-CF5B-52FA-7AE3-9BC405406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4400" dirty="0"/>
              <a:t>Smart monitoring system for weather and tsunami detection (smstwd)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6EACB-C504-654B-8D65-2C5645A6D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Saumya Roy,  Victor Petre</a:t>
            </a:r>
          </a:p>
        </p:txBody>
      </p:sp>
    </p:spTree>
    <p:extLst>
      <p:ext uri="{BB962C8B-B14F-4D97-AF65-F5344CB8AC3E}">
        <p14:creationId xmlns:p14="http://schemas.microsoft.com/office/powerpoint/2010/main" val="222361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651-A3A8-3301-7C6D-C9BF5AE9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2AF1-4FC4-AB4A-0CDB-BD285F7DA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report and Rhapsody file! (diagram too big to fit into slides)</a:t>
            </a:r>
          </a:p>
          <a:p>
            <a:pPr lvl="1"/>
            <a:r>
              <a:rPr lang="en-GB" dirty="0">
                <a:hlinkClick r:id="rId2"/>
              </a:rPr>
              <a:t>https://github.com/Roy-C4/SysML_Assignment</a:t>
            </a:r>
            <a:endParaRPr lang="en-NL" dirty="0"/>
          </a:p>
          <a:p>
            <a:r>
              <a:rPr lang="en-NL" dirty="0"/>
              <a:t>Split into functional, non-functional, and safety. </a:t>
            </a:r>
          </a:p>
          <a:p>
            <a:r>
              <a:rPr lang="en-NL" dirty="0"/>
              <a:t>Generated using the </a:t>
            </a:r>
            <a:r>
              <a:rPr lang="en-NL" b="1" u="sng" dirty="0"/>
              <a:t>client specifications </a:t>
            </a:r>
            <a:r>
              <a:rPr lang="en-NL" dirty="0"/>
              <a:t>(the assignment document), findings from </a:t>
            </a:r>
            <a:r>
              <a:rPr lang="en-NL" b="1" u="sng" dirty="0"/>
              <a:t>9 boxes analysis</a:t>
            </a:r>
            <a:r>
              <a:rPr lang="en-NL" dirty="0"/>
              <a:t>, and </a:t>
            </a:r>
            <a:r>
              <a:rPr lang="en-NL" b="1" u="sng" dirty="0"/>
              <a:t>solutions to contradictions from TRIZ</a:t>
            </a:r>
          </a:p>
        </p:txBody>
      </p:sp>
    </p:spTree>
    <p:extLst>
      <p:ext uri="{BB962C8B-B14F-4D97-AF65-F5344CB8AC3E}">
        <p14:creationId xmlns:p14="http://schemas.microsoft.com/office/powerpoint/2010/main" val="374837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E3A3-0915-4ED6-3141-F6B8B5D6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534" y="2624328"/>
            <a:ext cx="4560931" cy="1609344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NL" dirty="0"/>
              <a:t>ystem context</a:t>
            </a:r>
          </a:p>
        </p:txBody>
      </p:sp>
    </p:spTree>
    <p:extLst>
      <p:ext uri="{BB962C8B-B14F-4D97-AF65-F5344CB8AC3E}">
        <p14:creationId xmlns:p14="http://schemas.microsoft.com/office/powerpoint/2010/main" val="140057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5BBE-1DBC-90F6-CFBD-AA5F65008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CC978079-1DC7-6864-D3C2-4EAADC4D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8850"/>
            <a:ext cx="7772400" cy="59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223C-A6A5-ED52-7E7E-78F098CD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563806"/>
            <a:ext cx="3116179" cy="1609344"/>
          </a:xfrm>
        </p:spPr>
        <p:txBody>
          <a:bodyPr>
            <a:normAutofit fontScale="90000"/>
          </a:bodyPr>
          <a:lstStyle/>
          <a:p>
            <a:r>
              <a:rPr lang="en-NL" dirty="0"/>
              <a:t>Proposed solution: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B4FF-3A59-34EA-A606-A151974F6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2" y="2626318"/>
            <a:ext cx="2400716" cy="4050792"/>
          </a:xfrm>
        </p:spPr>
        <p:txBody>
          <a:bodyPr/>
          <a:lstStyle/>
          <a:p>
            <a:r>
              <a:rPr lang="en-NL" dirty="0"/>
              <a:t>Central system interfacing with sensor sub-systems, containing data analysis + communication blocks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ADCBC6-F023-D35E-DD7A-17DECE760349}"/>
              </a:ext>
            </a:extLst>
          </p:cNvPr>
          <p:cNvGrpSpPr/>
          <p:nvPr/>
        </p:nvGrpSpPr>
        <p:grpSpPr>
          <a:xfrm>
            <a:off x="3817089" y="379264"/>
            <a:ext cx="7011146" cy="6099472"/>
            <a:chOff x="3481137" y="0"/>
            <a:chExt cx="7772400" cy="6761739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6F17EC4-A893-4154-B8DF-535D2DB3D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137" y="0"/>
              <a:ext cx="7772400" cy="4991383"/>
            </a:xfrm>
            <a:prstGeom prst="rect">
              <a:avLst/>
            </a:prstGeom>
          </p:spPr>
        </p:pic>
        <p:pic>
          <p:nvPicPr>
            <p:cNvPr id="7" name="Picture 6" descr="A computer screen shot of a computer&#10;&#10;AI-generated content may be incorrect.">
              <a:extLst>
                <a:ext uri="{FF2B5EF4-FFF2-40B4-BE49-F238E27FC236}">
                  <a16:creationId xmlns:a16="http://schemas.microsoft.com/office/drawing/2014/main" id="{1C3776CA-62D8-9F7E-2CE2-3660290C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8"/>
            <a:stretch>
              <a:fillRect/>
            </a:stretch>
          </p:blipFill>
          <p:spPr>
            <a:xfrm>
              <a:off x="3481137" y="2710947"/>
              <a:ext cx="7772400" cy="4050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55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C82C-4E55-5818-B563-3D350F245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9A26-3020-6CB4-4349-DF996C10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563806"/>
            <a:ext cx="3116179" cy="1609344"/>
          </a:xfrm>
        </p:spPr>
        <p:txBody>
          <a:bodyPr>
            <a:normAutofit fontScale="90000"/>
          </a:bodyPr>
          <a:lstStyle/>
          <a:p>
            <a:r>
              <a:rPr lang="en-NL" dirty="0"/>
              <a:t>Proposed solution: BDD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8A830A-3C70-3DA9-0449-6E9511651615}"/>
              </a:ext>
            </a:extLst>
          </p:cNvPr>
          <p:cNvGrpSpPr/>
          <p:nvPr/>
        </p:nvGrpSpPr>
        <p:grpSpPr>
          <a:xfrm>
            <a:off x="3817089" y="379264"/>
            <a:ext cx="7011146" cy="6099472"/>
            <a:chOff x="3481137" y="0"/>
            <a:chExt cx="7772400" cy="6761739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A631F65-A482-EDA8-61B9-31D527F5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137" y="0"/>
              <a:ext cx="7772400" cy="4991383"/>
            </a:xfrm>
            <a:prstGeom prst="rect">
              <a:avLst/>
            </a:prstGeom>
          </p:spPr>
        </p:pic>
        <p:pic>
          <p:nvPicPr>
            <p:cNvPr id="7" name="Picture 6" descr="A computer screen shot of a computer&#10;&#10;AI-generated content may be incorrect.">
              <a:extLst>
                <a:ext uri="{FF2B5EF4-FFF2-40B4-BE49-F238E27FC236}">
                  <a16:creationId xmlns:a16="http://schemas.microsoft.com/office/drawing/2014/main" id="{1635746A-596F-ECB5-3E5F-F2C0F2085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098"/>
            <a:stretch>
              <a:fillRect/>
            </a:stretch>
          </p:blipFill>
          <p:spPr>
            <a:xfrm>
              <a:off x="3481137" y="2710947"/>
              <a:ext cx="7772400" cy="4050792"/>
            </a:xfrm>
            <a:prstGeom prst="rect">
              <a:avLst/>
            </a:prstGeom>
          </p:spPr>
        </p:pic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1EDF1-F063-AC9F-0BEC-6C8E884D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2625725"/>
            <a:ext cx="2401888" cy="4051300"/>
          </a:xfrm>
        </p:spPr>
        <p:txBody>
          <a:bodyPr/>
          <a:lstStyle/>
          <a:p>
            <a:r>
              <a:rPr lang="en-NL" dirty="0"/>
              <a:t>Shared de-noising function in the data processing block (TRIZ!)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A8FCC0-6B72-CCAE-16B7-D36BD36C8481}"/>
              </a:ext>
            </a:extLst>
          </p:cNvPr>
          <p:cNvSpPr/>
          <p:nvPr/>
        </p:nvSpPr>
        <p:spPr>
          <a:xfrm>
            <a:off x="3979006" y="1818164"/>
            <a:ext cx="1212111" cy="20561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32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F4514-305C-1E61-064B-4B2E5FB5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0200-7C89-3A39-49F0-FC0CBBCB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563806"/>
            <a:ext cx="3116179" cy="1609344"/>
          </a:xfrm>
        </p:spPr>
        <p:txBody>
          <a:bodyPr>
            <a:normAutofit fontScale="90000"/>
          </a:bodyPr>
          <a:lstStyle/>
          <a:p>
            <a:r>
              <a:rPr lang="en-NL" dirty="0"/>
              <a:t>Proposed solution: IBD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D16C46-6F97-B5DF-6384-16BE77695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2625725"/>
            <a:ext cx="3116178" cy="4051300"/>
          </a:xfrm>
        </p:spPr>
        <p:txBody>
          <a:bodyPr/>
          <a:lstStyle/>
          <a:p>
            <a:r>
              <a:rPr lang="en-NL" dirty="0"/>
              <a:t>Central unit SMSTWDMain contains DataProcessingUnit (performs inference) and CommunicationUnit (relays information), which communicate together via a Proxy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93476-93D4-2EBA-46DB-8B509B0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199" y="1592619"/>
            <a:ext cx="7772400" cy="36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8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EDBEF-1E2B-29EB-1793-C9D98F670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D632-CAD0-2A6B-4D38-1835E373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563806"/>
            <a:ext cx="5146158" cy="1609344"/>
          </a:xfrm>
        </p:spPr>
        <p:txBody>
          <a:bodyPr>
            <a:normAutofit/>
          </a:bodyPr>
          <a:lstStyle/>
          <a:p>
            <a:r>
              <a:rPr lang="en-NL" dirty="0"/>
              <a:t>Proposed solution: state chart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A3122E-F948-0AEF-A5BF-611BAC98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2625725"/>
            <a:ext cx="5303086" cy="4051300"/>
          </a:xfrm>
        </p:spPr>
        <p:txBody>
          <a:bodyPr/>
          <a:lstStyle/>
          <a:p>
            <a:r>
              <a:rPr lang="en-NL" dirty="0"/>
              <a:t>Inference triggered whenever new data comes in from any sensor, initially separate for increased reliability (TRIZ!)</a:t>
            </a:r>
          </a:p>
          <a:p>
            <a:r>
              <a:rPr lang="en-NL" dirty="0"/>
              <a:t>Too big to fit on one slide, see the video and the report!</a:t>
            </a:r>
          </a:p>
          <a:p>
            <a:pPr lvl="1"/>
            <a:r>
              <a:rPr lang="en-GB" dirty="0">
                <a:hlinkClick r:id="rId2"/>
              </a:rPr>
              <a:t>https://github.com/Roy-C4/SysML_Assignment</a:t>
            </a:r>
            <a:r>
              <a:rPr lang="en-GB" dirty="0"/>
              <a:t> </a:t>
            </a: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7041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2938-FDF5-B3A3-6CB2-EEB8931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133171"/>
            <a:ext cx="10058400" cy="1609344"/>
          </a:xfrm>
        </p:spPr>
        <p:txBody>
          <a:bodyPr/>
          <a:lstStyle/>
          <a:p>
            <a:r>
              <a:rPr lang="en-NL" dirty="0"/>
              <a:t>System GUI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2EA6A5-3D18-87CB-5DC2-AF9CEAFA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3"/>
          <a:stretch>
            <a:fillRect/>
          </a:stretch>
        </p:blipFill>
        <p:spPr>
          <a:xfrm>
            <a:off x="1494201" y="1359568"/>
            <a:ext cx="9203598" cy="51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9841-850B-6D8F-8B4E-CC321AD7A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452A75-1A12-D5C8-E36D-1B50B890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3"/>
          <a:stretch>
            <a:fillRect/>
          </a:stretch>
        </p:blipFill>
        <p:spPr>
          <a:xfrm>
            <a:off x="2988402" y="854653"/>
            <a:ext cx="9203598" cy="51486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5F9BB-3B39-5624-E022-1F8E6A9C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93" y="1150274"/>
            <a:ext cx="2648677" cy="4853072"/>
          </a:xfrm>
        </p:spPr>
        <p:txBody>
          <a:bodyPr>
            <a:normAutofit fontScale="92500" lnSpcReduction="20000"/>
          </a:bodyPr>
          <a:lstStyle/>
          <a:p>
            <a:r>
              <a:rPr lang="en-NL" b="1" u="sng" dirty="0"/>
              <a:t>Left: </a:t>
            </a:r>
            <a:r>
              <a:rPr lang="en-NL" dirty="0"/>
              <a:t>sensor data readings, and initial inferences</a:t>
            </a:r>
          </a:p>
          <a:p>
            <a:r>
              <a:rPr lang="en-NL" b="1" u="sng" dirty="0"/>
              <a:t>Middle: </a:t>
            </a:r>
            <a:r>
              <a:rPr lang="en-NL" dirty="0"/>
              <a:t>initial inferences combined into pooled inferences, then compared against thresholds</a:t>
            </a:r>
          </a:p>
          <a:p>
            <a:r>
              <a:rPr lang="en-NL" b="1" u="sng" dirty="0"/>
              <a:t>Right:</a:t>
            </a:r>
            <a:r>
              <a:rPr lang="en-NL" dirty="0"/>
              <a:t> pooled inferences combined into risk factor inference. This + outputs of previous  thresholding are used to relay messages to the public &amp; government</a:t>
            </a:r>
          </a:p>
        </p:txBody>
      </p:sp>
    </p:spTree>
    <p:extLst>
      <p:ext uri="{BB962C8B-B14F-4D97-AF65-F5344CB8AC3E}">
        <p14:creationId xmlns:p14="http://schemas.microsoft.com/office/powerpoint/2010/main" val="315402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B62E9-18F4-E997-8F2F-90F7998A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8BB5-9CB5-799F-B28B-AA6A3DCE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46" y="2624328"/>
            <a:ext cx="2982308" cy="1609344"/>
          </a:xfrm>
        </p:spPr>
        <p:txBody>
          <a:bodyPr/>
          <a:lstStyle/>
          <a:p>
            <a:r>
              <a:rPr lang="en-GB" dirty="0"/>
              <a:t>Thank you!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1266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2993-7CC0-5C48-A635-8F56A0C5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B3A5-76EC-AA14-CC2B-FAC0CC1D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sz="3200" dirty="0"/>
              <a:t>System mission</a:t>
            </a:r>
          </a:p>
          <a:p>
            <a:r>
              <a:rPr lang="en-NL" sz="3200" dirty="0"/>
              <a:t>Problem domain analysis</a:t>
            </a:r>
          </a:p>
          <a:p>
            <a:r>
              <a:rPr lang="en-NL" sz="3200" dirty="0"/>
              <a:t>TRIZ contradictions and solutions</a:t>
            </a:r>
          </a:p>
          <a:p>
            <a:r>
              <a:rPr lang="en-NL" sz="3200" dirty="0"/>
              <a:t>Requirements</a:t>
            </a:r>
          </a:p>
          <a:p>
            <a:r>
              <a:rPr lang="en-NL" sz="3200" dirty="0"/>
              <a:t>System context</a:t>
            </a:r>
          </a:p>
          <a:p>
            <a:r>
              <a:rPr lang="en-NL" sz="3200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96485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4704-7DC0-9EEA-D17B-42BBD9E4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System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CA94-4898-DD0E-23EB-CCAD5784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/>
              <a:t>“ To save lives, mitigate damage, and offer peace of mind by transforming accurate monitoring into actionable intelligence on natural disasters.”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064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68AC-FBDB-7785-6F16-AE18B390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Problem domain alanysis (TRIZ 9 boxes),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A43C63-E9F7-3BA2-826C-4C02AB911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913321"/>
              </p:ext>
            </p:extLst>
          </p:nvPr>
        </p:nvGraphicFramePr>
        <p:xfrm>
          <a:off x="1069975" y="2120900"/>
          <a:ext cx="100584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443">
                  <a:extLst>
                    <a:ext uri="{9D8B030D-6E8A-4147-A177-3AD203B41FA5}">
                      <a16:colId xmlns:a16="http://schemas.microsoft.com/office/drawing/2014/main" val="2835499825"/>
                    </a:ext>
                  </a:extLst>
                </a:gridCol>
                <a:gridCol w="3376757">
                  <a:extLst>
                    <a:ext uri="{9D8B030D-6E8A-4147-A177-3AD203B41FA5}">
                      <a16:colId xmlns:a16="http://schemas.microsoft.com/office/drawing/2014/main" val="356093072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3297975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562981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-5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+5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2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Super-system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National meteorological angencies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Government disaster response agencies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Broadcasters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All prior ones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Private tech companies</a:t>
                      </a:r>
                      <a:br>
                        <a:rPr lang="en-NL" dirty="0"/>
                      </a:br>
                      <a:r>
                        <a:rPr lang="en-NL" dirty="0"/>
                        <a:t>Insurance firms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Cloud service providers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Smart city infrastructure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Smartphones and 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All prior ones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Autonomous transport networks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dirty="0"/>
                        <a:t>Autonomous 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8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1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AB57-E357-C867-FC7F-FDA23C4C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E1CD-F0D2-86E4-C2DD-ADE626F9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Problem domain alanysis (TRIZ 9 boxes),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50BCA3-31DD-3A71-32AD-7EB1D39D1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232541"/>
              </p:ext>
            </p:extLst>
          </p:nvPr>
        </p:nvGraphicFramePr>
        <p:xfrm>
          <a:off x="1069975" y="2120900"/>
          <a:ext cx="100584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516">
                  <a:extLst>
                    <a:ext uri="{9D8B030D-6E8A-4147-A177-3AD203B41FA5}">
                      <a16:colId xmlns:a16="http://schemas.microsoft.com/office/drawing/2014/main" val="2835499825"/>
                    </a:ext>
                  </a:extLst>
                </a:gridCol>
                <a:gridCol w="2473036">
                  <a:extLst>
                    <a:ext uri="{9D8B030D-6E8A-4147-A177-3AD203B41FA5}">
                      <a16:colId xmlns:a16="http://schemas.microsoft.com/office/drawing/2014/main" val="3560930729"/>
                    </a:ext>
                  </a:extLst>
                </a:gridCol>
                <a:gridCol w="3803073">
                  <a:extLst>
                    <a:ext uri="{9D8B030D-6E8A-4147-A177-3AD203B41FA5}">
                      <a16:colId xmlns:a16="http://schemas.microsoft.com/office/drawing/2014/main" val="2329797503"/>
                    </a:ext>
                  </a:extLst>
                </a:gridCol>
                <a:gridCol w="2898775">
                  <a:extLst>
                    <a:ext uri="{9D8B030D-6E8A-4147-A177-3AD203B41FA5}">
                      <a16:colId xmlns:a16="http://schemas.microsoft.com/office/drawing/2014/main" val="562981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-5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/>
                        <a:t>+5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2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6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Assimilation of data for situational updates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Independent operation of atmospheric, oceanic, and seismic monitoring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Detection and alerting of hazards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Warnings issued to multiple communication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Near real-time ingestion and processing of multi-source data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Multi-modal data integration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Probabilisic hazard estimation and risk scoring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Risk scoring provided to agencies via dashboards and decision support systems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Automated warnings issued to multiple channels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High-frequency update 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Personalized evacuation routes based on real-time location relative to danger zones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Triggering of pre-emptive safety mechanisms before impact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High-resolution prediction at street block level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600" dirty="0"/>
                        <a:t>Distributed decision-making for localized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8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02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5870-0CF2-62FF-740D-66DCA86F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A059-80EE-A4DA-BA3F-EC59082E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Problem domain alanysis (TRIZ 9 boxes), Part 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3176B3-45EA-899C-A704-81047CB65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023655"/>
              </p:ext>
            </p:extLst>
          </p:nvPr>
        </p:nvGraphicFramePr>
        <p:xfrm>
          <a:off x="1069975" y="2120900"/>
          <a:ext cx="100584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516">
                  <a:extLst>
                    <a:ext uri="{9D8B030D-6E8A-4147-A177-3AD203B41FA5}">
                      <a16:colId xmlns:a16="http://schemas.microsoft.com/office/drawing/2014/main" val="2835499825"/>
                    </a:ext>
                  </a:extLst>
                </a:gridCol>
                <a:gridCol w="2473036">
                  <a:extLst>
                    <a:ext uri="{9D8B030D-6E8A-4147-A177-3AD203B41FA5}">
                      <a16:colId xmlns:a16="http://schemas.microsoft.com/office/drawing/2014/main" val="3560930729"/>
                    </a:ext>
                  </a:extLst>
                </a:gridCol>
                <a:gridCol w="3803073">
                  <a:extLst>
                    <a:ext uri="{9D8B030D-6E8A-4147-A177-3AD203B41FA5}">
                      <a16:colId xmlns:a16="http://schemas.microsoft.com/office/drawing/2014/main" val="2329797503"/>
                    </a:ext>
                  </a:extLst>
                </a:gridCol>
                <a:gridCol w="2898775">
                  <a:extLst>
                    <a:ext uri="{9D8B030D-6E8A-4147-A177-3AD203B41FA5}">
                      <a16:colId xmlns:a16="http://schemas.microsoft.com/office/drawing/2014/main" val="562981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200" dirty="0"/>
                        <a:t>-5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200" dirty="0"/>
                        <a:t>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200" dirty="0"/>
                        <a:t>+5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2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1200" dirty="0"/>
                        <a:t>Sub-system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Satellites (4-8km resolution)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Ocean buoys, slow telemetry and sparse coverage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Land-based seismic networks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Doppler radar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Single-channel broadcast systems for emergency alerts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Physics-based numerical inference models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Human forecasters, no use of (Gen)AI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Aircraft monitors using radio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Satellites (0.5-2km resolution, 30-60 sec updates)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Deep sea floor level seismic networks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Telemetry issues mostly fixed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Faster scanning radar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Fiber-optic seismic sensing along submarine cables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Physics-based numerical inference models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ML accelerators for onboard inference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5G, bluetooth, and wifi based emergency alert broadcast systems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AI-based multilingual support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GenAI-based and hybrid AI/physics forecasting models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Optimized pressure sensors and water flow direction detectors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Aircraft monitors with realtime satellite imagery and deep water sensor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Denser ocean buoy mesh network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Direct satellite-to-sensor communication modules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ML models pinpointing epicentre radius for faster relief and rescue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Smart IoT bunker guidance systems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Nano-sensors with energy harvesting from tidal waves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Seismic sensors detecting changes deep in the tectonic plates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AR interfaces for guidance and relief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NL" sz="1200" dirty="0"/>
                        <a:t>AI chips embedded in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8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23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802E-35C3-2606-2CB4-4C82412B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TRIZ contradictions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9C4D3-52FF-D40A-A890-D402F8F5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These are just the ones we focused on, the complete matrix is available in the report</a:t>
            </a:r>
          </a:p>
          <a:p>
            <a:endParaRPr lang="en-NL" dirty="0"/>
          </a:p>
          <a:p>
            <a:pPr marL="457200" indent="-457200">
              <a:buAutoNum type="arabicPeriod"/>
            </a:pPr>
            <a:r>
              <a:rPr lang="en-NL" dirty="0"/>
              <a:t>Decrease </a:t>
            </a:r>
            <a:r>
              <a:rPr lang="en-NL" b="1" u="sng" dirty="0"/>
              <a:t>loss of time </a:t>
            </a:r>
            <a:r>
              <a:rPr lang="en-NL" dirty="0"/>
              <a:t>without decreasing </a:t>
            </a:r>
            <a:r>
              <a:rPr lang="en-NL" b="1" u="sng" dirty="0"/>
              <a:t>reliability</a:t>
            </a:r>
            <a:r>
              <a:rPr lang="en-NL" dirty="0"/>
              <a:t> </a:t>
            </a:r>
          </a:p>
          <a:p>
            <a:pPr marL="457200" indent="-457200">
              <a:buAutoNum type="arabicPeriod"/>
            </a:pPr>
            <a:r>
              <a:rPr lang="en-NL" dirty="0"/>
              <a:t>Increase </a:t>
            </a:r>
            <a:r>
              <a:rPr lang="en-NL" b="1" u="sng" dirty="0"/>
              <a:t>reliability</a:t>
            </a:r>
            <a:r>
              <a:rPr lang="en-NL" dirty="0"/>
              <a:t> without increasing </a:t>
            </a:r>
            <a:r>
              <a:rPr lang="en-NL" b="1" u="sng" dirty="0"/>
              <a:t>energy used</a:t>
            </a:r>
            <a:r>
              <a:rPr lang="en-NL" dirty="0"/>
              <a:t> and/or worsening </a:t>
            </a:r>
            <a:r>
              <a:rPr lang="en-NL" b="1" u="sng" dirty="0"/>
              <a:t>function efficiency</a:t>
            </a:r>
          </a:p>
          <a:p>
            <a:pPr marL="457200" indent="-457200">
              <a:buAutoNum type="arabicPeriod"/>
            </a:pPr>
            <a:r>
              <a:rPr lang="en-NL" dirty="0"/>
              <a:t>Increase </a:t>
            </a:r>
            <a:r>
              <a:rPr lang="en-NL" b="1" u="sng" dirty="0"/>
              <a:t>robustness to noise </a:t>
            </a:r>
            <a:r>
              <a:rPr lang="en-NL" dirty="0"/>
              <a:t>without increasing </a:t>
            </a:r>
            <a:r>
              <a:rPr lang="en-NL" b="1" u="sng" dirty="0"/>
              <a:t>system complexity</a:t>
            </a:r>
          </a:p>
        </p:txBody>
      </p:sp>
    </p:spTree>
    <p:extLst>
      <p:ext uri="{BB962C8B-B14F-4D97-AF65-F5344CB8AC3E}">
        <p14:creationId xmlns:p14="http://schemas.microsoft.com/office/powerpoint/2010/main" val="127527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BECE-119B-B11A-DBD9-4E8BA155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TRIZ Solutions,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7099-E0B4-930A-EAC8-E28C45D14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NL" dirty="0"/>
              <a:t>Decrease </a:t>
            </a:r>
            <a:r>
              <a:rPr lang="en-NL" b="1" u="sng" dirty="0"/>
              <a:t>loss of time </a:t>
            </a:r>
            <a:r>
              <a:rPr lang="en-NL" dirty="0"/>
              <a:t>without decreasing </a:t>
            </a:r>
            <a:r>
              <a:rPr lang="en-NL" b="1" u="sng" dirty="0"/>
              <a:t>reliability</a:t>
            </a:r>
            <a:r>
              <a:rPr lang="en-NL" dirty="0"/>
              <a:t> </a:t>
            </a:r>
          </a:p>
          <a:p>
            <a:pPr marL="457200" indent="-457200">
              <a:buAutoNum type="arabicPeriod"/>
            </a:pPr>
            <a:r>
              <a:rPr lang="en-NL" dirty="0"/>
              <a:t>Increase </a:t>
            </a:r>
            <a:r>
              <a:rPr lang="en-NL" b="1" u="sng" dirty="0"/>
              <a:t>reliability</a:t>
            </a:r>
            <a:r>
              <a:rPr lang="en-NL" dirty="0"/>
              <a:t> without increasing </a:t>
            </a:r>
            <a:r>
              <a:rPr lang="en-NL" b="1" u="sng" dirty="0"/>
              <a:t>energy used</a:t>
            </a:r>
            <a:r>
              <a:rPr lang="en-NL" dirty="0"/>
              <a:t> and/or worsening </a:t>
            </a:r>
            <a:r>
              <a:rPr lang="en-NL" b="1" u="sng" dirty="0"/>
              <a:t>function efficiency</a:t>
            </a:r>
          </a:p>
          <a:p>
            <a:pPr marL="0" indent="0">
              <a:buNone/>
            </a:pPr>
            <a:endParaRPr lang="en-NL" sz="1800" b="1" u="sng" dirty="0"/>
          </a:p>
          <a:p>
            <a:r>
              <a:rPr lang="en-NL" dirty="0"/>
              <a:t>Both can be addressed with </a:t>
            </a:r>
            <a:r>
              <a:rPr lang="en-NL" b="1" u="sng" dirty="0"/>
              <a:t>Principle 3</a:t>
            </a:r>
            <a:r>
              <a:rPr lang="en-NL" dirty="0"/>
              <a:t>: change an object’s structure from uniform to non-uniform. Instead of an aggregated inference pipeline where all data is pooled, keep inference for sensor sub-systems separate in the early stages. Also, </a:t>
            </a:r>
            <a:r>
              <a:rPr lang="en-NL" b="1" dirty="0"/>
              <a:t>allow inference to happen asynchronously</a:t>
            </a:r>
            <a:r>
              <a:rPr lang="en-NL" dirty="0"/>
              <a:t>, without waiting for new data from all modalities. </a:t>
            </a:r>
          </a:p>
          <a:p>
            <a:r>
              <a:rPr lang="en-NL" dirty="0"/>
              <a:t>The first can also be addressed with </a:t>
            </a:r>
            <a:r>
              <a:rPr lang="en-NL" b="1" u="sng" dirty="0"/>
              <a:t>Principle 28</a:t>
            </a:r>
            <a:r>
              <a:rPr lang="en-NL" dirty="0"/>
              <a:t>: mechanics substitution. Replacing </a:t>
            </a:r>
            <a:r>
              <a:rPr lang="en-GB" dirty="0"/>
              <a:t>mechanical water flow spinners with solid-state sensing technologies such as ultrasonic flow detectors, </a:t>
            </a:r>
            <a:r>
              <a:rPr lang="en-GB" b="1" dirty="0"/>
              <a:t>both speed and reliability are increased</a:t>
            </a:r>
            <a:r>
              <a:rPr lang="en-GB" dirty="0"/>
              <a:t>. </a:t>
            </a:r>
            <a:endParaRPr lang="en-NL" b="1" u="sng" dirty="0"/>
          </a:p>
        </p:txBody>
      </p:sp>
    </p:spTree>
    <p:extLst>
      <p:ext uri="{BB962C8B-B14F-4D97-AF65-F5344CB8AC3E}">
        <p14:creationId xmlns:p14="http://schemas.microsoft.com/office/powerpoint/2010/main" val="161568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FD99-49F9-377A-C8A6-D5B0B971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TRIz solutions,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B491-92B9-F921-4AC8-B49140A6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3. Increase </a:t>
            </a:r>
            <a:r>
              <a:rPr lang="en-NL" b="1" u="sng" dirty="0"/>
              <a:t>robustness to noise </a:t>
            </a:r>
            <a:r>
              <a:rPr lang="en-NL" dirty="0"/>
              <a:t>without increasing </a:t>
            </a:r>
            <a:r>
              <a:rPr lang="en-NL" b="1" u="sng" dirty="0"/>
              <a:t>system complexity</a:t>
            </a:r>
          </a:p>
          <a:p>
            <a:endParaRPr lang="en-NL" dirty="0"/>
          </a:p>
          <a:p>
            <a:r>
              <a:rPr lang="en-NL" dirty="0"/>
              <a:t>Can be addressed using </a:t>
            </a:r>
            <a:r>
              <a:rPr lang="en-NL" b="1" u="sng" dirty="0"/>
              <a:t>Principle 6: </a:t>
            </a:r>
            <a:r>
              <a:rPr lang="en-NL" dirty="0"/>
              <a:t>making a part or object perform multiple functions, remove the need for multiple objects.  Data from all sensors needs de-noising prior to inference, and each pipeline generally has its own specialized de-noising pipeline (increasing system complexity, possibly). </a:t>
            </a:r>
          </a:p>
          <a:p>
            <a:r>
              <a:rPr lang="en-NL" dirty="0"/>
              <a:t>We can mitigate this by </a:t>
            </a:r>
            <a:r>
              <a:rPr lang="en-NL" b="1" u="sng" dirty="0"/>
              <a:t>constructing a shared de-noising pipeline</a:t>
            </a:r>
            <a:r>
              <a:rPr lang="en-NL" dirty="0"/>
              <a:t> with configurable hyper-parameters, which allows the same de-noising interface to be used for all sensor modalities. </a:t>
            </a:r>
            <a:endParaRPr lang="en-NL" b="1" u="sng" dirty="0"/>
          </a:p>
        </p:txBody>
      </p:sp>
    </p:spTree>
    <p:extLst>
      <p:ext uri="{BB962C8B-B14F-4D97-AF65-F5344CB8AC3E}">
        <p14:creationId xmlns:p14="http://schemas.microsoft.com/office/powerpoint/2010/main" val="276834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1573</TotalTime>
  <Words>887</Words>
  <Application>Microsoft Macintosh PowerPoint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Smart monitoring system for weather and tsunami detection (smstwd)</vt:lpstr>
      <vt:lpstr>Agenda</vt:lpstr>
      <vt:lpstr>System mission</vt:lpstr>
      <vt:lpstr>Problem domain alanysis (TRIZ 9 boxes), Part 1</vt:lpstr>
      <vt:lpstr>Problem domain alanysis (TRIZ 9 boxes), Part 2</vt:lpstr>
      <vt:lpstr>Problem domain alanysis (TRIZ 9 boxes), Part 3</vt:lpstr>
      <vt:lpstr>TRIZ contradictions</vt:lpstr>
      <vt:lpstr>TRIZ Solutions, part 1</vt:lpstr>
      <vt:lpstr>TRIz solutions, part 2</vt:lpstr>
      <vt:lpstr>Requirements</vt:lpstr>
      <vt:lpstr>System context</vt:lpstr>
      <vt:lpstr>PowerPoint Presentation</vt:lpstr>
      <vt:lpstr>Proposed solution: BDD</vt:lpstr>
      <vt:lpstr>Proposed solution: BDD</vt:lpstr>
      <vt:lpstr>Proposed solution: IBD</vt:lpstr>
      <vt:lpstr>Proposed solution: state chart</vt:lpstr>
      <vt:lpstr>System GUI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Victor-Gabriel Petre</dc:creator>
  <cp:lastModifiedBy>Victor-Gabriel Petre</cp:lastModifiedBy>
  <cp:revision>4</cp:revision>
  <dcterms:created xsi:type="dcterms:W3CDTF">2025-12-21T09:27:55Z</dcterms:created>
  <dcterms:modified xsi:type="dcterms:W3CDTF">2025-12-26T00:02:38Z</dcterms:modified>
</cp:coreProperties>
</file>